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3" r:id="rId1"/>
  </p:sldMasterIdLst>
  <p:notesMasterIdLst>
    <p:notesMasterId r:id="rId17"/>
  </p:notesMasterIdLst>
  <p:sldIdLst>
    <p:sldId id="256" r:id="rId2"/>
    <p:sldId id="269" r:id="rId3"/>
    <p:sldId id="278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7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78979" autoAdjust="0"/>
  </p:normalViewPr>
  <p:slideViewPr>
    <p:cSldViewPr snapToGrid="0">
      <p:cViewPr varScale="1">
        <p:scale>
          <a:sx n="108" d="100"/>
          <a:sy n="108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528A3-1E8F-4FC5-93A9-AEB7ECE25875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7CF9D-27D4-4FA3-B0CD-928819FBC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7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24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43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16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5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9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5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6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6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15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1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2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9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8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6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3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09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3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8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7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7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3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0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3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452535" cy="6858000"/>
          </a:xfrm>
        </p:spPr>
        <p:txBody>
          <a:bodyPr anchor="ctr" anchorCtr="1">
            <a:normAutofit/>
          </a:bodyPr>
          <a:lstStyle/>
          <a:p>
            <a:r>
              <a:rPr lang="en-US" sz="5400" b="1" dirty="0"/>
              <a:t>Computer  Forensics:</a:t>
            </a:r>
            <a:r>
              <a:rPr lang="en-US" sz="4500" b="1" dirty="0"/>
              <a:t> </a:t>
            </a:r>
            <a:br>
              <a:rPr lang="en-US" sz="4500" b="1" dirty="0">
                <a:cs typeface="Calibri Light"/>
              </a:rPr>
            </a:br>
            <a:br>
              <a:rPr lang="en-US" sz="4500" b="1" dirty="0"/>
            </a:br>
            <a:r>
              <a:rPr lang="en-US" sz="4200" b="1" dirty="0"/>
              <a:t>Individual CTF</a:t>
            </a:r>
            <a:br>
              <a:rPr lang="en-US" sz="4200" b="1" dirty="0">
                <a:cs typeface="Calibri Light"/>
              </a:rPr>
            </a:br>
            <a:br>
              <a:rPr lang="en-US" sz="4200" b="1" dirty="0">
                <a:cs typeface="Calibri Light"/>
              </a:rPr>
            </a:br>
            <a:r>
              <a:rPr lang="en-US" sz="4200" b="1" dirty="0">
                <a:cs typeface="Calibri Light"/>
              </a:rPr>
              <a:t>CMIT 424 &lt;2232&gt;</a:t>
            </a:r>
            <a:br>
              <a:rPr lang="en-US" sz="4200" b="1" dirty="0">
                <a:cs typeface="Calibri Light"/>
              </a:rPr>
            </a:br>
            <a:r>
              <a:rPr lang="en-US" sz="4200" b="1" dirty="0">
                <a:solidFill>
                  <a:schemeClr val="bg2">
                    <a:lumMod val="40000"/>
                    <a:lumOff val="60000"/>
                  </a:schemeClr>
                </a:solidFill>
                <a:cs typeface="Calibri Light"/>
              </a:rPr>
              <a:t>Reece Zunino</a:t>
            </a:r>
            <a:br>
              <a:rPr lang="en-US" sz="4200" b="1" dirty="0">
                <a:solidFill>
                  <a:schemeClr val="bg2">
                    <a:lumMod val="40000"/>
                    <a:lumOff val="60000"/>
                  </a:schemeClr>
                </a:solidFill>
                <a:cs typeface="Calibri Light"/>
              </a:rPr>
            </a:br>
            <a:r>
              <a:rPr lang="en-US" sz="4200" b="1" dirty="0">
                <a:solidFill>
                  <a:schemeClr val="bg2">
                    <a:lumMod val="40000"/>
                    <a:lumOff val="60000"/>
                  </a:schemeClr>
                </a:solidFill>
                <a:cs typeface="Calibri Light"/>
              </a:rPr>
              <a:t>4/2/2023</a:t>
            </a:r>
            <a:endParaRPr lang="en-US" sz="42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51ECD097-0E64-4D44-BF7C-28978D25D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itting at a desk with several computers&#10;&#10;Description automatically generated with low confidence">
            <a:extLst>
              <a:ext uri="{FF2B5EF4-FFF2-40B4-BE49-F238E27FC236}">
                <a16:creationId xmlns:a16="http://schemas.microsoft.com/office/drawing/2014/main" id="{44F69A36-C29C-CF4D-5E0B-F566A6554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340" y="299346"/>
            <a:ext cx="6371320" cy="424498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7BF9B6-3445-38DF-2A3A-645DF2AC6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28910" y="54420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2"/>
    </mc:Choice>
    <mc:Fallback xmlns="">
      <p:transition spd="slow" advTm="1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7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5</a:t>
            </a:r>
          </a:p>
          <a:p>
            <a:r>
              <a:rPr lang="en-US" dirty="0">
                <a:solidFill>
                  <a:schemeClr val="tx1"/>
                </a:solidFill>
              </a:rPr>
              <a:t>Question#: 4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How many times does the code 331 appear in this file?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	180858</a:t>
            </a:r>
            <a:r>
              <a:rPr lang="en-US" dirty="0"/>
              <a:t>			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08C812B-F609-3F35-14C7-2AA966395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725" y="3774039"/>
            <a:ext cx="7116831" cy="286068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A85313-9A4F-3749-1445-115C0B499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2190" y="4654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8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5</a:t>
            </a:r>
          </a:p>
          <a:p>
            <a:r>
              <a:rPr lang="en-US" dirty="0">
                <a:solidFill>
                  <a:schemeClr val="tx1"/>
                </a:solidFill>
              </a:rPr>
              <a:t>Question#: 5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What country is the attacker from in the question 5 file?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</a:t>
            </a:r>
            <a:r>
              <a:rPr lang="en-US" dirty="0"/>
              <a:t>	</a:t>
            </a:r>
            <a:r>
              <a:rPr lang="en-US" dirty="0">
                <a:solidFill>
                  <a:schemeClr val="tx1"/>
                </a:solidFill>
              </a:rPr>
              <a:t>CHINA</a:t>
            </a:r>
            <a:r>
              <a:rPr lang="en-US" dirty="0"/>
              <a:t>			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2BD458-F692-55F5-0E13-899E807F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0" y="3514725"/>
            <a:ext cx="5553075" cy="295386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2DC35A-EF32-DF77-9A78-BCF476DA4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38603" y="47002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9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5</a:t>
            </a:r>
          </a:p>
          <a:p>
            <a:r>
              <a:rPr lang="en-US" dirty="0">
                <a:solidFill>
                  <a:schemeClr val="tx1"/>
                </a:solidFill>
              </a:rPr>
              <a:t>Question#: 7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How many times does the phrase AUTH LOGIN appear in the question 7 file?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</a:t>
            </a:r>
            <a:r>
              <a:rPr lang="en-US" dirty="0"/>
              <a:t>	</a:t>
            </a:r>
            <a:r>
              <a:rPr lang="en-US" dirty="0">
                <a:solidFill>
                  <a:schemeClr val="tx1"/>
                </a:solidFill>
              </a:rPr>
              <a:t>372683</a:t>
            </a:r>
            <a:r>
              <a:rPr lang="en-US" dirty="0"/>
              <a:t>			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D3DF713-83A0-CDB0-8715-EE37EC552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50" y="3429000"/>
            <a:ext cx="6229350" cy="316582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11DCF4-2279-BA0F-3064-037EBB40F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9103" y="50119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10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5</a:t>
            </a:r>
          </a:p>
          <a:p>
            <a:r>
              <a:rPr lang="en-US" dirty="0">
                <a:solidFill>
                  <a:schemeClr val="tx1"/>
                </a:solidFill>
              </a:rPr>
              <a:t>Question#: 10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How many times does the IP Address 192.168.1.7 appear in the question 10 file?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</a:t>
            </a:r>
            <a:r>
              <a:rPr lang="en-US" dirty="0"/>
              <a:t>	</a:t>
            </a:r>
            <a:r>
              <a:rPr lang="en-US" dirty="0">
                <a:solidFill>
                  <a:schemeClr val="tx1"/>
                </a:solidFill>
              </a:rPr>
              <a:t>1490717</a:t>
            </a:r>
            <a:r>
              <a:rPr lang="en-US" dirty="0"/>
              <a:t>			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D2389E-706C-F664-3957-7AF995998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25" y="3951941"/>
            <a:ext cx="6886194" cy="266218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1F0E93-B44B-BD42-A7A6-2089E2A60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56460" y="49782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		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06A9DE-F6ED-7B68-ACF4-552AB7EC74FD}"/>
              </a:ext>
            </a:extLst>
          </p:cNvPr>
          <p:cNvSpPr txBox="1">
            <a:spLocks/>
          </p:cNvSpPr>
          <p:nvPr/>
        </p:nvSpPr>
        <p:spPr>
          <a:xfrm>
            <a:off x="719137" y="1786785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CTFs have created a fun way to learn computer forensics for 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By completing these CTFs, I have enhanced my knowledge of being able to find data where I wouldn’t have looked before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CTFs test my knowledge and understanding of how to find forensic data in different ways using many different tools such as WRR, Notepad, and even a web browser. 	</a:t>
            </a:r>
            <a:r>
              <a:rPr lang="en-US" dirty="0"/>
              <a:t>			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2557B4-8F05-DB0C-F735-4F5CD53B75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50558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59FA-7BDF-4F69-9D24-C57C71C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spc="-120" dirty="0">
                <a:ea typeface="+mj-ea"/>
                <a:cs typeface="+mj-cs"/>
              </a:rPr>
              <a:t>References</a:t>
            </a:r>
            <a:br>
              <a:rPr lang="en-US" sz="9600" b="1" spc="-120" dirty="0">
                <a:ea typeface="+mj-ea"/>
                <a:cs typeface="+mj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D433C-F978-4434-B324-6AFEAF65D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545907"/>
            <a:ext cx="10753725" cy="3766185"/>
          </a:xfrm>
        </p:spPr>
        <p:txBody>
          <a:bodyPr>
            <a:normAutofit/>
          </a:bodyPr>
          <a:lstStyle/>
          <a:p>
            <a:r>
              <a:rPr lang="en-GB" sz="2400" spc="-120" dirty="0">
                <a:solidFill>
                  <a:srgbClr val="FFFFFF"/>
                </a:solidFill>
                <a:ea typeface="+mj-lt"/>
                <a:cs typeface="+mj-lt"/>
              </a:rPr>
              <a:t>[1]August 19 and 2022 H. M. S. D. of D. Intelligence, “Digital Forensics 101: The Value of ‘Capture the Flag’ Events,” www.forensicmag.com. https://www.forensicmag.com/3425-Featured-Article-List/589237-Digital-Forensics-101-The-Value-of-Capture-the-Flag-Events/ (accessed Apr. 03, 2023).</a:t>
            </a:r>
          </a:p>
          <a:p>
            <a:endParaRPr lang="en-GB" sz="2400" spc="-120" dirty="0">
              <a:solidFill>
                <a:srgbClr val="FFFFFF"/>
              </a:solidFill>
              <a:ea typeface="+mj-lt"/>
              <a:cs typeface="+mj-lt"/>
            </a:endParaRPr>
          </a:p>
          <a:p>
            <a:r>
              <a:rPr lang="en-GB" sz="2400" spc="-120" dirty="0">
                <a:solidFill>
                  <a:srgbClr val="FFFFFF"/>
                </a:solidFill>
                <a:ea typeface="+mj-lt"/>
                <a:cs typeface="+mj-lt"/>
              </a:rPr>
              <a:t>[2]V. Li, “Beginner’s Guide to CTFs,” Medium, Aug. 06, 2021. https://infosecwriteups.com/beginners-guide-to-ctfs-c934a0d7f5f9 (accessed Apr. 02, 2023).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5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CTF events take their name from the family game of competing for a real-life flag that has to be “captured” from another team [1].</a:t>
            </a:r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It’s important that beginners have some challenges to tackle since this is first and foremost a learning event [1].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The top winners in a CTF event get challenge coins. But everyone taking part should walk away feeling like they had a good time and up-</a:t>
            </a:r>
            <a:r>
              <a:rPr lang="en-GB" dirty="0" err="1">
                <a:solidFill>
                  <a:schemeClr val="tx1"/>
                </a:solidFill>
              </a:rPr>
              <a:t>leveled</a:t>
            </a:r>
            <a:r>
              <a:rPr lang="en-GB" dirty="0">
                <a:solidFill>
                  <a:schemeClr val="tx1"/>
                </a:solidFill>
              </a:rPr>
              <a:t> their digital forensics skills [1].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633389-2913-8888-18F5-961503C657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0310" y="5295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5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1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1</a:t>
            </a:r>
          </a:p>
          <a:p>
            <a:r>
              <a:rPr lang="en-US" dirty="0">
                <a:solidFill>
                  <a:schemeClr val="tx1"/>
                </a:solidFill>
              </a:rPr>
              <a:t>Question#: </a:t>
            </a:r>
            <a:r>
              <a:rPr lang="en-GB" dirty="0">
                <a:solidFill>
                  <a:schemeClr val="tx1"/>
                </a:solidFill>
              </a:rPr>
              <a:t>1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What is the install date of the Windows client (Format XX/XX/XXXX)?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10/17/2011</a:t>
            </a:r>
            <a:r>
              <a:rPr lang="en-US" dirty="0"/>
              <a:t>				</a:t>
            </a:r>
          </a:p>
        </p:txBody>
      </p:sp>
      <p:pic>
        <p:nvPicPr>
          <p:cNvPr id="5" name="Picture 4" descr="Graphical user interface, text, application, email">
            <a:extLst>
              <a:ext uri="{FF2B5EF4-FFF2-40B4-BE49-F238E27FC236}">
                <a16:creationId xmlns:a16="http://schemas.microsoft.com/office/drawing/2014/main" id="{EEE97D7F-8ECB-7709-7345-30EAF6998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19" y="3991845"/>
            <a:ext cx="8715983" cy="236662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84AD93-52E2-DD4E-601F-406E339977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54640" y="48703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2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2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1</a:t>
            </a:r>
          </a:p>
          <a:p>
            <a:r>
              <a:rPr lang="en-US" dirty="0">
                <a:solidFill>
                  <a:schemeClr val="tx1"/>
                </a:solidFill>
              </a:rPr>
              <a:t>Question#: </a:t>
            </a:r>
            <a:r>
              <a:rPr lang="en-GB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What is the IP Address of the Windows client?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	192.168.1.7</a:t>
            </a:r>
            <a:r>
              <a:rPr lang="en-US" dirty="0"/>
              <a:t>			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8D630D-E695-BF80-709D-2DC570177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70" y="3948053"/>
            <a:ext cx="7156174" cy="265085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C43A0E-D4D7-FE6F-CB75-ECF052C506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25990" y="31288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9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3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1</a:t>
            </a:r>
          </a:p>
          <a:p>
            <a:r>
              <a:rPr lang="en-US" dirty="0">
                <a:solidFill>
                  <a:schemeClr val="tx1"/>
                </a:solidFill>
              </a:rPr>
              <a:t>Question#: 3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What is the computer name of the Windows client?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</a:t>
            </a:r>
            <a:r>
              <a:rPr lang="en-US" dirty="0"/>
              <a:t>	</a:t>
            </a:r>
            <a:r>
              <a:rPr lang="en-US" dirty="0">
                <a:solidFill>
                  <a:schemeClr val="tx1"/>
                </a:solidFill>
              </a:rPr>
              <a:t>STUDENT-PC</a:t>
            </a:r>
            <a:r>
              <a:rPr lang="en-US" dirty="0"/>
              <a:t>			</a:t>
            </a:r>
          </a:p>
        </p:txBody>
      </p:sp>
      <p:pic>
        <p:nvPicPr>
          <p:cNvPr id="5" name="Picture 4" descr="Graphical user interface, text, application, email">
            <a:extLst>
              <a:ext uri="{FF2B5EF4-FFF2-40B4-BE49-F238E27FC236}">
                <a16:creationId xmlns:a16="http://schemas.microsoft.com/office/drawing/2014/main" id="{65520D90-98BB-D74F-B1BC-7B2F59B9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46" y="4346511"/>
            <a:ext cx="10577928" cy="201195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60DD7E-03B4-2CB4-A7F6-7217147EC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37420" y="26425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3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1</a:t>
            </a:r>
          </a:p>
          <a:p>
            <a:r>
              <a:rPr lang="en-US" dirty="0">
                <a:solidFill>
                  <a:schemeClr val="tx1"/>
                </a:solidFill>
              </a:rPr>
              <a:t>Question#: 5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What is the exact version of Nessus installed on the Windows client?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4.4.1.15078</a:t>
            </a:r>
            <a:r>
              <a:rPr lang="en-US" dirty="0"/>
              <a:t>				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4964E0-7756-502A-68DE-5AE51C0C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" y="3962721"/>
            <a:ext cx="6241774" cy="239574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23C345-13F6-27A1-A63D-470EFF369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25990" y="38947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8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4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1</a:t>
            </a:r>
          </a:p>
          <a:p>
            <a:r>
              <a:rPr lang="en-US" dirty="0">
                <a:solidFill>
                  <a:schemeClr val="tx1"/>
                </a:solidFill>
              </a:rPr>
              <a:t>Question#: 6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What is the IP Address of the Windows server?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	192.168.1.100</a:t>
            </a:r>
            <a:r>
              <a:rPr lang="en-US" dirty="0"/>
              <a:t>			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A98A5D-AEA8-7BC0-D5BB-71FAED0F3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3429001"/>
            <a:ext cx="5774965" cy="320516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F44995-776D-22D6-EAFA-A71F2B432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3620" y="48158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5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1</a:t>
            </a:r>
          </a:p>
          <a:p>
            <a:r>
              <a:rPr lang="en-US" dirty="0">
                <a:solidFill>
                  <a:schemeClr val="tx1"/>
                </a:solidFill>
              </a:rPr>
              <a:t>Question#: 8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What is the exact version of Google Chrome installed on the Windows server?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</a:t>
            </a:r>
            <a:r>
              <a:rPr lang="en-US" dirty="0"/>
              <a:t>	</a:t>
            </a:r>
            <a:r>
              <a:rPr lang="en-US" dirty="0">
                <a:solidFill>
                  <a:schemeClr val="tx1"/>
                </a:solidFill>
              </a:rPr>
              <a:t>49.0.2623.112	</a:t>
            </a:r>
            <a:r>
              <a:rPr lang="en-US" dirty="0"/>
              <a:t>		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980685-8C9D-717C-01E2-2A3782F13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98" y="4100995"/>
            <a:ext cx="7354128" cy="259280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7BE4A1-6FBA-9E0F-06AD-C49D6DD7C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43160" y="46431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3815-4004-4B0C-A408-2C66ECF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Forensics CTF Problem 6 Attempted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3D6D-42E8-4D1D-B993-5EE51169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Category: 1</a:t>
            </a:r>
          </a:p>
          <a:p>
            <a:r>
              <a:rPr lang="en-US" dirty="0">
                <a:solidFill>
                  <a:schemeClr val="tx1"/>
                </a:solidFill>
              </a:rPr>
              <a:t>Question#: 10</a:t>
            </a:r>
          </a:p>
          <a:p>
            <a:r>
              <a:rPr lang="en-US" dirty="0">
                <a:solidFill>
                  <a:schemeClr val="tx1"/>
                </a:solidFill>
              </a:rPr>
              <a:t>Question: </a:t>
            </a:r>
            <a:r>
              <a:rPr lang="en-GB" dirty="0">
                <a:solidFill>
                  <a:schemeClr val="tx1"/>
                </a:solidFill>
              </a:rPr>
              <a:t>According to the services in a specific  Windows registry key, the Apache service is scheduled to start automatically. What version of Apache is this (Format X.X.XX)?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My Verified Solution: 2.2.14</a:t>
            </a:r>
            <a:r>
              <a:rPr lang="en-US" dirty="0"/>
              <a:t>				</a:t>
            </a: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16ECB0E3-A3E5-4AFD-50F9-A2FA1E0BA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561" y="3785796"/>
            <a:ext cx="7222514" cy="289279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3214F4-88C6-9482-6BC1-26F0F2DE8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6490" y="51682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2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502</TotalTime>
  <Words>710</Words>
  <Application>Microsoft Office PowerPoint</Application>
  <PresentationFormat>Widescreen</PresentationFormat>
  <Paragraphs>84</Paragraphs>
  <Slides>15</Slides>
  <Notes>15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Metropolitan</vt:lpstr>
      <vt:lpstr>Computer  Forensics:   Individual CTF  CMIT 424 &lt;2232&gt; Reece Zunino 4/2/2023</vt:lpstr>
      <vt:lpstr>Introduction </vt:lpstr>
      <vt:lpstr> Forensics CTF Problem 1 Attempted</vt:lpstr>
      <vt:lpstr> Forensics CTF Problem 2 Attempted</vt:lpstr>
      <vt:lpstr> Forensics CTF Problem 3 Attempted</vt:lpstr>
      <vt:lpstr> Forensics CTF Problem 3 Attempted</vt:lpstr>
      <vt:lpstr> Forensics CTF Problem 4 Attempted</vt:lpstr>
      <vt:lpstr> Forensics CTF Problem 5 Attempted</vt:lpstr>
      <vt:lpstr> Forensics CTF Problem 6 Attempted</vt:lpstr>
      <vt:lpstr> Forensics CTF Problem 7 Attempted</vt:lpstr>
      <vt:lpstr> Forensics CTF Problem 8 Attempted</vt:lpstr>
      <vt:lpstr> Forensics CTF Problem 9 Attempted</vt:lpstr>
      <vt:lpstr> Forensics CTF Problem 10 Attempted</vt:lpstr>
      <vt:lpstr>Summary 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S. Galliano</dc:creator>
  <cp:lastModifiedBy>reece zunino</cp:lastModifiedBy>
  <cp:revision>339</cp:revision>
  <dcterms:created xsi:type="dcterms:W3CDTF">2020-01-04T18:46:32Z</dcterms:created>
  <dcterms:modified xsi:type="dcterms:W3CDTF">2023-04-03T05:23:55Z</dcterms:modified>
</cp:coreProperties>
</file>